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  <p:sldMasterId id="2147483666" r:id="rId3"/>
  </p:sldMasterIdLst>
  <p:notesMasterIdLst>
    <p:notesMasterId r:id="rId21"/>
  </p:notesMasterIdLst>
  <p:handoutMasterIdLst>
    <p:handoutMasterId r:id="rId22"/>
  </p:handoutMasterIdLst>
  <p:sldIdLst>
    <p:sldId id="278" r:id="rId4"/>
    <p:sldId id="257" r:id="rId5"/>
    <p:sldId id="319" r:id="rId6"/>
    <p:sldId id="262" r:id="rId7"/>
    <p:sldId id="285" r:id="rId8"/>
    <p:sldId id="314" r:id="rId9"/>
    <p:sldId id="315" r:id="rId10"/>
    <p:sldId id="316" r:id="rId11"/>
    <p:sldId id="283" r:id="rId12"/>
    <p:sldId id="261" r:id="rId13"/>
    <p:sldId id="259" r:id="rId14"/>
    <p:sldId id="282" r:id="rId15"/>
    <p:sldId id="322" r:id="rId16"/>
    <p:sldId id="324" r:id="rId17"/>
    <p:sldId id="325" r:id="rId18"/>
    <p:sldId id="326" r:id="rId19"/>
    <p:sldId id="258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2855"/>
    <a:srgbClr val="957E55"/>
    <a:srgbClr val="4298BF"/>
    <a:srgbClr val="DCD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86" autoAdjust="0"/>
    <p:restoredTop sz="86376" autoAdjust="0"/>
  </p:normalViewPr>
  <p:slideViewPr>
    <p:cSldViewPr snapToGrid="0">
      <p:cViewPr varScale="1">
        <p:scale>
          <a:sx n="81" d="100"/>
          <a:sy n="81" d="100"/>
        </p:scale>
        <p:origin x="62" y="302"/>
      </p:cViewPr>
      <p:guideLst/>
    </p:cSldViewPr>
  </p:slideViewPr>
  <p:outlineViewPr>
    <p:cViewPr>
      <p:scale>
        <a:sx n="33" d="100"/>
        <a:sy n="33" d="100"/>
      </p:scale>
      <p:origin x="0" y="-968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3863BE37-2EDA-463E-B2B6-1DF52F1990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485B7C4-AEEE-4F0C-B70D-106726B01E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25D7B-317F-4285-BC62-3979469A7AB8}" type="datetimeFigureOut">
              <a:rPr lang="fi-FI" smtClean="0"/>
              <a:t>30.5.2022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26F79AB-68EB-4D08-B711-ACA0D2BD10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161AEA6-3433-430A-A89A-C9187E0165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43FD6-5B1D-4F1B-A559-6B30FF82DC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9721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D8A04-13AA-4F82-9A23-49FBD0119922}" type="datetimeFigureOut">
              <a:rPr lang="fi-FI" smtClean="0"/>
              <a:t>30.5.2022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B1064-4734-4A45-9860-30E4769AE8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9488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B1064-4734-4A45-9860-30E4769AE892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6606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B1064-4734-4A45-9860-30E4769AE89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1158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B1064-4734-4A45-9860-30E4769AE892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0236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B1064-4734-4A45-9860-30E4769AE892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0224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B1064-4734-4A45-9860-30E4769AE892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946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B1064-4734-4A45-9860-30E4769AE892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9011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B1064-4734-4A45-9860-30E4769AE892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1642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C2F5DB-3F30-46C0-89CD-4DB31BD92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2000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0455E8-EFE3-4F58-91E5-1FF2E403D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7049"/>
            <a:ext cx="10515600" cy="446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E3893C-E7AE-43FE-B2E1-E11AFB741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B1A1-9BB8-425D-9EE4-AAF7FA3FD375}" type="datetime1">
              <a:rPr lang="fi-FI" smtClean="0"/>
              <a:t>30.5.2022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88D37E-91C2-4FEF-91D3-38A77C715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902A-404F-4F89-8B01-08BA65DEE2A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826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llinen otsikkodia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52F354-CA85-418A-A226-CAD4D288C6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644047"/>
            <a:ext cx="12192000" cy="784952"/>
          </a:xfrm>
          <a:solidFill>
            <a:srgbClr val="957E55">
              <a:alpha val="54902"/>
            </a:srgbClr>
          </a:soli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FF32BE7-136A-442B-BCE3-EE68F227C8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432174"/>
            <a:ext cx="12192000" cy="1171575"/>
          </a:xfrm>
          <a:solidFill>
            <a:srgbClr val="957E55">
              <a:alpha val="54902"/>
            </a:srgbClr>
          </a:solid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8609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Tuo kuva tähän klikkaamalla keskellä kenttää olevaa ikonia ja vie se järjestä-työkalulla otsikkojen taakse jotta pääset muokkaamaan otsikoita ja saat ne näkyviin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C59DA80-0EB4-4DF3-B418-3F557B5215F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952625" y="5991225"/>
            <a:ext cx="8753475" cy="74295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err="1"/>
              <a:t>Yhteistyökumppaneiden</a:t>
            </a:r>
            <a:r>
              <a:rPr lang="en-US" dirty="0"/>
              <a:t> </a:t>
            </a:r>
            <a:r>
              <a:rPr lang="en-US" dirty="0" err="1"/>
              <a:t>logot</a:t>
            </a:r>
            <a:r>
              <a:rPr lang="en-US" dirty="0"/>
              <a:t> ja </a:t>
            </a:r>
            <a:r>
              <a:rPr lang="en-US" dirty="0" err="1"/>
              <a:t>muut</a:t>
            </a:r>
            <a:r>
              <a:rPr lang="en-US" dirty="0"/>
              <a:t> </a:t>
            </a:r>
            <a:r>
              <a:rPr lang="en-US" dirty="0" err="1"/>
              <a:t>lisäelementit</a:t>
            </a:r>
            <a:r>
              <a:rPr lang="en-US" dirty="0"/>
              <a:t> </a:t>
            </a:r>
            <a:r>
              <a:rPr lang="en-US" dirty="0" err="1"/>
              <a:t>tuodaan</a:t>
            </a:r>
            <a:r>
              <a:rPr lang="en-US" dirty="0"/>
              <a:t> </a:t>
            </a:r>
            <a:r>
              <a:rPr lang="en-US" dirty="0" err="1"/>
              <a:t>tälle</a:t>
            </a:r>
            <a:r>
              <a:rPr lang="en-US" dirty="0"/>
              <a:t> </a:t>
            </a:r>
            <a:r>
              <a:rPr lang="en-US" dirty="0" err="1"/>
              <a:t>alueelle</a:t>
            </a:r>
            <a:endParaRPr lang="fi-FI" dirty="0"/>
          </a:p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54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llinen otsikkodia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52F354-CA85-418A-A226-CAD4D288C6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644047"/>
            <a:ext cx="12192000" cy="784952"/>
          </a:xfrm>
          <a:solidFill>
            <a:srgbClr val="4298BF">
              <a:alpha val="54902"/>
            </a:srgbClr>
          </a:soli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FF32BE7-136A-442B-BCE3-EE68F227C8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432174"/>
            <a:ext cx="12192000" cy="1171575"/>
          </a:xfrm>
          <a:solidFill>
            <a:srgbClr val="4298BF">
              <a:alpha val="54902"/>
            </a:srgbClr>
          </a:solid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8609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Tuo kuva tähän klikkaamalla keskellä kenttää olevaa ikonia ja vie se järjestä-työkalulla otsikkojen taakse jotta pääset muokkaamaan otsikoita ja saat ne näkyviin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C59DA80-0EB4-4DF3-B418-3F557B5215F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952625" y="5991225"/>
            <a:ext cx="8753475" cy="74295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err="1"/>
              <a:t>Yhteistyökumppaneiden</a:t>
            </a:r>
            <a:r>
              <a:rPr lang="en-US" dirty="0"/>
              <a:t> </a:t>
            </a:r>
            <a:r>
              <a:rPr lang="en-US" dirty="0" err="1"/>
              <a:t>logot</a:t>
            </a:r>
            <a:r>
              <a:rPr lang="en-US" dirty="0"/>
              <a:t> ja </a:t>
            </a:r>
            <a:r>
              <a:rPr lang="en-US" dirty="0" err="1"/>
              <a:t>muut</a:t>
            </a:r>
            <a:r>
              <a:rPr lang="en-US" dirty="0"/>
              <a:t> </a:t>
            </a:r>
            <a:r>
              <a:rPr lang="en-US" dirty="0" err="1"/>
              <a:t>lisäelementit</a:t>
            </a:r>
            <a:r>
              <a:rPr lang="en-US" dirty="0"/>
              <a:t> </a:t>
            </a:r>
            <a:r>
              <a:rPr lang="en-US" dirty="0" err="1"/>
              <a:t>tuodaan</a:t>
            </a:r>
            <a:r>
              <a:rPr lang="en-US" dirty="0"/>
              <a:t> </a:t>
            </a:r>
            <a:r>
              <a:rPr lang="en-US" dirty="0" err="1"/>
              <a:t>tälle</a:t>
            </a:r>
            <a:r>
              <a:rPr lang="en-US" dirty="0"/>
              <a:t> </a:t>
            </a:r>
            <a:r>
              <a:rPr lang="en-US" dirty="0" err="1"/>
              <a:t>alueelle</a:t>
            </a:r>
            <a:endParaRPr lang="fi-FI" dirty="0"/>
          </a:p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421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A127ED-35F7-4FFD-B086-3F4B23A06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2000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9D9B13-E7BE-4CC3-9D48-3AE3FD5090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35087"/>
            <a:ext cx="5181600" cy="44751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6E0C411-A2DE-400E-B9EA-44CD04ADC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35087"/>
            <a:ext cx="5181600" cy="44751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0A7FB55-6781-4624-9F85-8041DE0E9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0734-956E-4F05-BEFC-BBEA7C0F09BF}" type="datetime1">
              <a:rPr lang="fi-FI" smtClean="0"/>
              <a:t>30.5.2022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1BDF48-A646-443C-B39F-95E71A558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902A-404F-4F89-8B01-08BA65DEE2A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710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D888E7-29F5-4A57-B649-23546C8F6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50522E8-B8A7-497C-A907-528A4C1CF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4807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60FB96D-74E0-46A1-825B-AA3B32F2D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1C54-10C1-4004-A006-31185E968673}" type="datetime1">
              <a:rPr lang="fi-FI" smtClean="0"/>
              <a:t>30.5.2022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E8A1BA5-B0DC-4BF3-BC4D-0DF15903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902A-404F-4F89-8B01-08BA65DEE2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717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127C20-7FF7-4B68-9DD4-86D6C23FD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EA96C27-18C9-47F6-AB4C-87CA2034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7C53-814F-48F1-80E7-567F35F4555A}" type="datetime1">
              <a:rPr lang="fi-FI" smtClean="0"/>
              <a:t>30.5.2022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D131168-399E-4166-8A97-6C1D2E26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902A-404F-4F89-8B01-08BA65DEE2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675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CDB6964-5B86-40DF-B4C9-4F4F13FF6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2DA37-452C-472F-AF20-8DDB60F21BB3}" type="datetime1">
              <a:rPr lang="fi-FI" smtClean="0"/>
              <a:t>30.5.2022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BB97AF-C9F6-451D-86E7-55B0211D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902A-404F-4F89-8B01-08BA65DEE2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5885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BD47C1-613E-41CC-9EDF-5BB9CEA8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291537" cy="1476000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458C43-8C43-4095-812C-6E8636124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899" y="0"/>
            <a:ext cx="7686101" cy="685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5338F1A-7F08-4908-972A-639DA328E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41498"/>
            <a:ext cx="3291537" cy="37800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8EB1179-175D-4B01-9530-544882DD7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9DB5-0CB7-49DE-A0D0-F73C385E789A}" type="datetime1">
              <a:rPr lang="fi-FI" smtClean="0"/>
              <a:t>30.5.2022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DB2F493-BA1E-4EF6-A6EE-9A2A9AA2D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902A-404F-4F89-8B01-08BA65DEE2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727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52F354-CA85-418A-A226-CAD4D288C6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00201"/>
            <a:ext cx="9144000" cy="1828799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Esityksen 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FF32BE7-136A-442B-BCE3-EE68F227C8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35895"/>
            <a:ext cx="9144000" cy="132190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1524000" y="5416550"/>
            <a:ext cx="9144000" cy="1257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Yhteistyökumppaneiden</a:t>
            </a:r>
            <a:r>
              <a:rPr lang="en-US" dirty="0"/>
              <a:t> </a:t>
            </a:r>
            <a:r>
              <a:rPr lang="en-US" dirty="0" err="1"/>
              <a:t>logot</a:t>
            </a:r>
            <a:r>
              <a:rPr lang="en-US" dirty="0"/>
              <a:t> ja </a:t>
            </a:r>
            <a:r>
              <a:rPr lang="en-US" dirty="0" err="1"/>
              <a:t>muut</a:t>
            </a:r>
            <a:r>
              <a:rPr lang="en-US" dirty="0"/>
              <a:t> </a:t>
            </a:r>
            <a:r>
              <a:rPr lang="en-US" dirty="0" err="1"/>
              <a:t>lisäelementit</a:t>
            </a:r>
            <a:r>
              <a:rPr lang="en-US" dirty="0"/>
              <a:t> </a:t>
            </a:r>
            <a:r>
              <a:rPr lang="en-US" dirty="0" err="1"/>
              <a:t>tuodaan</a:t>
            </a:r>
            <a:r>
              <a:rPr lang="en-US" dirty="0"/>
              <a:t> </a:t>
            </a:r>
            <a:r>
              <a:rPr lang="en-US" dirty="0" err="1"/>
              <a:t>tälle</a:t>
            </a:r>
            <a:r>
              <a:rPr lang="en-US" dirty="0"/>
              <a:t> </a:t>
            </a:r>
            <a:r>
              <a:rPr lang="en-US" dirty="0" err="1"/>
              <a:t>alueelle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128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95AE650F-C82D-4AD3-BF5C-4C156C335851}"/>
              </a:ext>
            </a:extLst>
          </p:cNvPr>
          <p:cNvSpPr txBox="1"/>
          <p:nvPr userDrawn="1"/>
        </p:nvSpPr>
        <p:spPr>
          <a:xfrm>
            <a:off x="3457575" y="2782669"/>
            <a:ext cx="5276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>
                <a:solidFill>
                  <a:schemeClr val="accent1"/>
                </a:solidFill>
                <a:latin typeface="+mj-lt"/>
              </a:rPr>
              <a:t>www.nationallibrary.fi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FF32BE7-136A-442B-BCE3-EE68F227C8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35896"/>
            <a:ext cx="9144000" cy="132190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  <a:br>
              <a:rPr lang="fi-FI" dirty="0"/>
            </a:br>
            <a:r>
              <a:rPr lang="fi-FI" dirty="0"/>
              <a:t>sähköposti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1524000" y="5416550"/>
            <a:ext cx="9144000" cy="1257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Yhteistyökumppaneiden</a:t>
            </a:r>
            <a:r>
              <a:rPr lang="en-US" dirty="0"/>
              <a:t> </a:t>
            </a:r>
            <a:r>
              <a:rPr lang="en-US" dirty="0" err="1"/>
              <a:t>logot</a:t>
            </a:r>
            <a:r>
              <a:rPr lang="en-US" dirty="0"/>
              <a:t> ja </a:t>
            </a:r>
            <a:r>
              <a:rPr lang="en-US" dirty="0" err="1"/>
              <a:t>muut</a:t>
            </a:r>
            <a:r>
              <a:rPr lang="en-US" dirty="0"/>
              <a:t> </a:t>
            </a:r>
            <a:r>
              <a:rPr lang="en-US" dirty="0" err="1"/>
              <a:t>lisäelementit</a:t>
            </a:r>
            <a:r>
              <a:rPr lang="en-US" dirty="0"/>
              <a:t> </a:t>
            </a:r>
            <a:r>
              <a:rPr lang="en-US" dirty="0" err="1"/>
              <a:t>tuodaan</a:t>
            </a:r>
            <a:r>
              <a:rPr lang="en-US" dirty="0"/>
              <a:t> </a:t>
            </a:r>
            <a:r>
              <a:rPr lang="en-US" dirty="0" err="1"/>
              <a:t>tälle</a:t>
            </a:r>
            <a:r>
              <a:rPr lang="en-US" dirty="0"/>
              <a:t> </a:t>
            </a:r>
            <a:r>
              <a:rPr lang="en-US" dirty="0" err="1"/>
              <a:t>alueelle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00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otsikkodia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52F354-CA85-418A-A226-CAD4D288C6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644047"/>
            <a:ext cx="12192000" cy="784952"/>
          </a:xfrm>
          <a:solidFill>
            <a:srgbClr val="002855">
              <a:alpha val="34902"/>
            </a:srgbClr>
          </a:soli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FF32BE7-136A-442B-BCE3-EE68F227C8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432174"/>
            <a:ext cx="12192000" cy="1171575"/>
          </a:xfrm>
          <a:solidFill>
            <a:srgbClr val="002855">
              <a:alpha val="34902"/>
            </a:srgbClr>
          </a:solid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8609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Tuo kuva tähän klikkaamalla keskellä kenttää olevaa ikonia ja vie se järjestä-työkalulla otsikkojen taakse jotta pääset muokkaamaan otsikoita ja saat ne näkyviin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C59DA80-0EB4-4DF3-B418-3F557B5215F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952625" y="5991225"/>
            <a:ext cx="8753475" cy="74295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err="1"/>
              <a:t>Yhteistyökumppaneiden</a:t>
            </a:r>
            <a:r>
              <a:rPr lang="en-US" dirty="0"/>
              <a:t> </a:t>
            </a:r>
            <a:r>
              <a:rPr lang="en-US" dirty="0" err="1"/>
              <a:t>logot</a:t>
            </a:r>
            <a:r>
              <a:rPr lang="en-US" dirty="0"/>
              <a:t> ja </a:t>
            </a:r>
            <a:r>
              <a:rPr lang="en-US" dirty="0" err="1"/>
              <a:t>muut</a:t>
            </a:r>
            <a:r>
              <a:rPr lang="en-US" dirty="0"/>
              <a:t> </a:t>
            </a:r>
            <a:r>
              <a:rPr lang="en-US" dirty="0" err="1"/>
              <a:t>lisäelementit</a:t>
            </a:r>
            <a:r>
              <a:rPr lang="en-US" dirty="0"/>
              <a:t> </a:t>
            </a:r>
            <a:r>
              <a:rPr lang="en-US" dirty="0" err="1"/>
              <a:t>tuodaan</a:t>
            </a:r>
            <a:r>
              <a:rPr lang="en-US" dirty="0"/>
              <a:t> </a:t>
            </a:r>
            <a:r>
              <a:rPr lang="en-US" dirty="0" err="1"/>
              <a:t>tälle</a:t>
            </a:r>
            <a:r>
              <a:rPr lang="en-US" dirty="0"/>
              <a:t> </a:t>
            </a:r>
            <a:r>
              <a:rPr lang="en-US" dirty="0" err="1"/>
              <a:t>alueelle</a:t>
            </a:r>
            <a:endParaRPr lang="fi-FI" dirty="0"/>
          </a:p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637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5.sv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creativecommons.org/licenses/by/4.0/deed.en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2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creativecommons.org/licenses/by/4.0/deed.en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creativecommons.org/licenses/by/4.0/deed.en" TargetMode="External"/><Relationship Id="rId5" Type="http://schemas.openxmlformats.org/officeDocument/2006/relationships/image" Target="../media/image1.png"/><Relationship Id="rId10" Type="http://schemas.openxmlformats.org/officeDocument/2006/relationships/image" Target="../media/image5.svg"/><Relationship Id="rId4" Type="http://schemas.openxmlformats.org/officeDocument/2006/relationships/theme" Target="../theme/theme3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B9AEE0-59C1-44C3-A0A2-FB432BD8F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E71EA3D-1137-4E12-B9D7-A6A72B3AB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7049"/>
            <a:ext cx="10515600" cy="4492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Muokkaa</a:t>
            </a:r>
            <a:r>
              <a:rPr lang="en-GB" noProof="0" dirty="0"/>
              <a:t> </a:t>
            </a:r>
            <a:r>
              <a:rPr lang="en-GB" noProof="0" dirty="0" err="1"/>
              <a:t>tekstin</a:t>
            </a:r>
            <a:r>
              <a:rPr lang="en-GB" noProof="0" dirty="0"/>
              <a:t> </a:t>
            </a:r>
            <a:r>
              <a:rPr lang="en-GB" noProof="0" dirty="0" err="1"/>
              <a:t>perustyylejä</a:t>
            </a:r>
            <a:r>
              <a:rPr lang="en-GB" noProof="0" dirty="0"/>
              <a:t> </a:t>
            </a:r>
            <a:r>
              <a:rPr lang="en-GB" noProof="0" dirty="0" err="1"/>
              <a:t>napsauttamalla</a:t>
            </a:r>
            <a:endParaRPr lang="en-GB" noProof="0" dirty="0"/>
          </a:p>
          <a:p>
            <a:pPr lvl="1"/>
            <a:r>
              <a:rPr lang="en-GB" noProof="0" dirty="0" err="1"/>
              <a:t>toinen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  <a:p>
            <a:pPr lvl="2"/>
            <a:r>
              <a:rPr lang="en-GB" noProof="0" dirty="0" err="1"/>
              <a:t>kolmas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  <a:p>
            <a:pPr lvl="3"/>
            <a:r>
              <a:rPr lang="en-GB" noProof="0" dirty="0" err="1"/>
              <a:t>neljäs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  <a:p>
            <a:pPr lvl="4"/>
            <a:r>
              <a:rPr lang="en-GB" noProof="0" dirty="0" err="1"/>
              <a:t>viides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40FAECC-BF88-4BEA-89F0-0D9E48DB1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05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656D5-D59F-4FB5-9D11-2F53718D620B}" type="datetime1">
              <a:rPr lang="en-GB" noProof="0" smtClean="0"/>
              <a:t>30/05/2022</a:t>
            </a:fld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2B8574-D40C-41AF-8DA4-24F7F3A0E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15250" y="6305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9902A-404F-4F89-8B01-08BA65DEE2AB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Picture 7" descr="National Library logo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228" y="6023477"/>
            <a:ext cx="944699" cy="684000"/>
          </a:xfrm>
          <a:prstGeom prst="rect">
            <a:avLst/>
          </a:prstGeom>
        </p:spPr>
      </p:pic>
      <p:grpSp>
        <p:nvGrpSpPr>
          <p:cNvPr id="13" name="Ryhmä 12" descr="Creative Commons - attribution">
            <a:extLst>
              <a:ext uri="{FF2B5EF4-FFF2-40B4-BE49-F238E27FC236}">
                <a16:creationId xmlns:a16="http://schemas.microsoft.com/office/drawing/2014/main" id="{AAC9D06D-9720-41DD-A7E3-158CCF88B65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28676" y="6364377"/>
            <a:ext cx="650248" cy="306000"/>
            <a:chOff x="10972800" y="6250277"/>
            <a:chExt cx="764999" cy="360000"/>
          </a:xfrm>
        </p:grpSpPr>
        <p:pic>
          <p:nvPicPr>
            <p:cNvPr id="7" name="Kuva 6">
              <a:hlinkClick r:id="rId9"/>
              <a:extLst>
                <a:ext uri="{FF2B5EF4-FFF2-40B4-BE49-F238E27FC236}">
                  <a16:creationId xmlns:a16="http://schemas.microsoft.com/office/drawing/2014/main" id="{EA353447-0114-483E-B67B-A9C76B60E6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972800" y="6250278"/>
              <a:ext cx="359999" cy="359999"/>
            </a:xfrm>
            <a:prstGeom prst="rect">
              <a:avLst/>
            </a:prstGeom>
          </p:spPr>
        </p:pic>
        <p:pic>
          <p:nvPicPr>
            <p:cNvPr id="10" name="Kuva 9">
              <a:extLst>
                <a:ext uri="{FF2B5EF4-FFF2-40B4-BE49-F238E27FC236}">
                  <a16:creationId xmlns:a16="http://schemas.microsoft.com/office/drawing/2014/main" id="{79D19F79-760F-4154-AA1C-DD8D5DB824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11377799" y="6250277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503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1" r:id="rId3"/>
    <p:sldLayoutId id="2147483654" r:id="rId4"/>
    <p:sldLayoutId id="2147483655" r:id="rId5"/>
    <p:sldLayoutId id="2147483662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B9AEE0-59C1-44C3-A0A2-FB432BD8F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E71EA3D-1137-4E12-B9D7-A6A72B3AB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7049"/>
            <a:ext cx="10515600" cy="4492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Muokkaa</a:t>
            </a:r>
            <a:r>
              <a:rPr lang="en-GB" noProof="0" dirty="0"/>
              <a:t> </a:t>
            </a:r>
            <a:r>
              <a:rPr lang="en-GB" noProof="0" dirty="0" err="1"/>
              <a:t>tekstin</a:t>
            </a:r>
            <a:r>
              <a:rPr lang="en-GB" noProof="0" dirty="0"/>
              <a:t> </a:t>
            </a:r>
            <a:r>
              <a:rPr lang="en-GB" noProof="0" dirty="0" err="1"/>
              <a:t>perustyylejä</a:t>
            </a:r>
            <a:r>
              <a:rPr lang="en-GB" noProof="0" dirty="0"/>
              <a:t> </a:t>
            </a:r>
            <a:r>
              <a:rPr lang="en-GB" noProof="0" dirty="0" err="1"/>
              <a:t>napsauttamalla</a:t>
            </a:r>
            <a:endParaRPr lang="en-GB" noProof="0" dirty="0"/>
          </a:p>
          <a:p>
            <a:pPr lvl="1"/>
            <a:r>
              <a:rPr lang="en-GB" noProof="0" dirty="0" err="1"/>
              <a:t>toinen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  <a:p>
            <a:pPr lvl="2"/>
            <a:r>
              <a:rPr lang="en-GB" noProof="0" dirty="0" err="1"/>
              <a:t>kolmas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  <a:p>
            <a:pPr lvl="3"/>
            <a:r>
              <a:rPr lang="en-GB" noProof="0" dirty="0" err="1"/>
              <a:t>neljäs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  <a:p>
            <a:pPr lvl="4"/>
            <a:r>
              <a:rPr lang="en-GB" noProof="0" dirty="0" err="1"/>
              <a:t>viides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</p:txBody>
      </p:sp>
      <p:pic>
        <p:nvPicPr>
          <p:cNvPr id="4" name="Picture 3" descr="National Library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8990" y="223281"/>
            <a:ext cx="1414018" cy="1023806"/>
          </a:xfrm>
          <a:prstGeom prst="rect">
            <a:avLst/>
          </a:prstGeom>
        </p:spPr>
      </p:pic>
      <p:grpSp>
        <p:nvGrpSpPr>
          <p:cNvPr id="18" name="Ryhmä 17" descr="Creative Commons - attribution">
            <a:extLst>
              <a:ext uri="{FF2B5EF4-FFF2-40B4-BE49-F238E27FC236}">
                <a16:creationId xmlns:a16="http://schemas.microsoft.com/office/drawing/2014/main" id="{1A8FDC33-39B4-460F-8B27-F1E8E89EC42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28676" y="6364377"/>
            <a:ext cx="650248" cy="306000"/>
            <a:chOff x="10972800" y="6250277"/>
            <a:chExt cx="764999" cy="360000"/>
          </a:xfrm>
        </p:grpSpPr>
        <p:pic>
          <p:nvPicPr>
            <p:cNvPr id="19" name="Kuva 18">
              <a:hlinkClick r:id="rId5"/>
              <a:extLst>
                <a:ext uri="{FF2B5EF4-FFF2-40B4-BE49-F238E27FC236}">
                  <a16:creationId xmlns:a16="http://schemas.microsoft.com/office/drawing/2014/main" id="{55D12BBC-E77A-4302-8563-2EACBD35F3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972800" y="6250278"/>
              <a:ext cx="359999" cy="359999"/>
            </a:xfrm>
            <a:prstGeom prst="rect">
              <a:avLst/>
            </a:prstGeom>
          </p:spPr>
        </p:pic>
        <p:pic>
          <p:nvPicPr>
            <p:cNvPr id="20" name="Kuva 19">
              <a:extLst>
                <a:ext uri="{FF2B5EF4-FFF2-40B4-BE49-F238E27FC236}">
                  <a16:creationId xmlns:a16="http://schemas.microsoft.com/office/drawing/2014/main" id="{99E8A60F-B6F1-45BC-A76E-04E2A7C437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1377799" y="6250277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164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B9AEE0-59C1-44C3-A0A2-FB432BD8F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E71EA3D-1137-4E12-B9D7-A6A72B3AB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7049"/>
            <a:ext cx="10515600" cy="4492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Muokkaa</a:t>
            </a:r>
            <a:r>
              <a:rPr lang="en-GB" noProof="0" dirty="0"/>
              <a:t> </a:t>
            </a:r>
            <a:r>
              <a:rPr lang="en-GB" noProof="0" dirty="0" err="1"/>
              <a:t>tekstin</a:t>
            </a:r>
            <a:r>
              <a:rPr lang="en-GB" noProof="0" dirty="0"/>
              <a:t> </a:t>
            </a:r>
            <a:r>
              <a:rPr lang="en-GB" noProof="0" dirty="0" err="1"/>
              <a:t>perustyylejä</a:t>
            </a:r>
            <a:r>
              <a:rPr lang="en-GB" noProof="0" dirty="0"/>
              <a:t> </a:t>
            </a:r>
            <a:r>
              <a:rPr lang="en-GB" noProof="0" dirty="0" err="1"/>
              <a:t>napsauttamalla</a:t>
            </a:r>
            <a:endParaRPr lang="en-GB" noProof="0" dirty="0"/>
          </a:p>
          <a:p>
            <a:pPr lvl="1"/>
            <a:r>
              <a:rPr lang="en-GB" noProof="0" dirty="0" err="1"/>
              <a:t>toinen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  <a:p>
            <a:pPr lvl="2"/>
            <a:r>
              <a:rPr lang="en-GB" noProof="0" dirty="0" err="1"/>
              <a:t>kolmas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  <a:p>
            <a:pPr lvl="3"/>
            <a:r>
              <a:rPr lang="en-GB" noProof="0" dirty="0" err="1"/>
              <a:t>neljäs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  <a:p>
            <a:pPr lvl="4"/>
            <a:r>
              <a:rPr lang="en-GB" noProof="0" dirty="0" err="1"/>
              <a:t>viides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</p:txBody>
      </p:sp>
      <p:pic>
        <p:nvPicPr>
          <p:cNvPr id="6" name="Picture 5" descr="National Library logo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228" y="6023477"/>
            <a:ext cx="944699" cy="684000"/>
          </a:xfrm>
          <a:prstGeom prst="rect">
            <a:avLst/>
          </a:prstGeom>
        </p:spPr>
      </p:pic>
      <p:grpSp>
        <p:nvGrpSpPr>
          <p:cNvPr id="16" name="Ryhmä 15" descr="Creative Commons - attribution">
            <a:extLst>
              <a:ext uri="{FF2B5EF4-FFF2-40B4-BE49-F238E27FC236}">
                <a16:creationId xmlns:a16="http://schemas.microsoft.com/office/drawing/2014/main" id="{88BA3678-80BA-446F-965A-44A20277EA4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28676" y="6364377"/>
            <a:ext cx="650248" cy="306000"/>
            <a:chOff x="10972800" y="6250277"/>
            <a:chExt cx="764999" cy="360000"/>
          </a:xfrm>
        </p:grpSpPr>
        <p:pic>
          <p:nvPicPr>
            <p:cNvPr id="17" name="Kuva 16">
              <a:hlinkClick r:id="rId6"/>
              <a:extLst>
                <a:ext uri="{FF2B5EF4-FFF2-40B4-BE49-F238E27FC236}">
                  <a16:creationId xmlns:a16="http://schemas.microsoft.com/office/drawing/2014/main" id="{FC136914-87B3-49D8-A590-4B51E922B5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972800" y="6250278"/>
              <a:ext cx="359999" cy="359999"/>
            </a:xfrm>
            <a:prstGeom prst="rect">
              <a:avLst/>
            </a:prstGeom>
          </p:spPr>
        </p:pic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49671FD6-9B57-4F55-AAD9-0F4FD90F36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11377799" y="6250277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385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2" r:id="rId2"/>
    <p:sldLayoutId id="2147483673" r:id="rId3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ni.fi/en/library/tampere-university-press" TargetMode="External"/><Relationship Id="rId2" Type="http://schemas.openxmlformats.org/officeDocument/2006/relationships/hyperlink" Target="https://hup.fi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inna.fi/L1/Results?view=grid&amp;type=AllFields&amp;search%5b0%5d=Solr:1928427204" TargetMode="External"/><Relationship Id="rId2" Type="http://schemas.openxmlformats.org/officeDocument/2006/relationships/hyperlink" Target="https://finna.fi/Content/luokkahuone?lng=en-g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library.fi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vointiede.fi/en/policies/declaration-open-science-and-research-2020-202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https://avointiede.fi/e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inelib.fi/negotiations/agreement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.fi/" TargetMode="External"/><Relationship Id="rId2" Type="http://schemas.openxmlformats.org/officeDocument/2006/relationships/hyperlink" Target="https://pkp.sfu.ca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329253CD-637B-9747-8469-E2B3E16D2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69" b="7269"/>
          <a:stretch/>
        </p:blipFill>
        <p:spPr>
          <a:xfrm>
            <a:off x="0" y="0"/>
            <a:ext cx="12192000" cy="5860974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100DAA2-A8B8-4C29-B5EA-66B6E660D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14964"/>
            <a:ext cx="12192000" cy="1798675"/>
          </a:xfrm>
          <a:solidFill>
            <a:srgbClr val="002855">
              <a:alpha val="50480"/>
            </a:srgbClr>
          </a:solidFill>
        </p:spPr>
        <p:txBody>
          <a:bodyPr tIns="396000" bIns="288000">
            <a:spAutoFit/>
          </a:bodyPr>
          <a:lstStyle/>
          <a:p>
            <a:r>
              <a:rPr lang="tr-TR" dirty="0"/>
              <a:t>Open </a:t>
            </a:r>
            <a:r>
              <a:rPr lang="fi-FI" dirty="0"/>
              <a:t>Access Infrastructures </a:t>
            </a:r>
            <a:r>
              <a:rPr lang="tr-TR" dirty="0"/>
              <a:t>in Finland </a:t>
            </a:r>
            <a:br>
              <a:rPr lang="tr-TR" dirty="0"/>
            </a:b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2A73C4-8822-4C0F-8915-8681C73C5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13639"/>
            <a:ext cx="12192000" cy="1561676"/>
          </a:xfrm>
          <a:solidFill>
            <a:srgbClr val="002855">
              <a:alpha val="50000"/>
            </a:srgbClr>
          </a:solidFill>
        </p:spPr>
        <p:txBody>
          <a:bodyPr>
            <a:normAutofit/>
          </a:bodyPr>
          <a:lstStyle/>
          <a:p>
            <a:pPr>
              <a:lnSpc>
                <a:spcPts val="2280"/>
              </a:lnSpc>
            </a:pPr>
            <a:r>
              <a:rPr lang="fi-FI" dirty="0"/>
              <a:t>1.6.2022</a:t>
            </a:r>
          </a:p>
          <a:p>
            <a:pPr>
              <a:lnSpc>
                <a:spcPts val="2280"/>
              </a:lnSpc>
            </a:pPr>
            <a:r>
              <a:rPr lang="fi-FI" dirty="0"/>
              <a:t>Kristiina Hormia-Poutanen, Service </a:t>
            </a:r>
            <a:r>
              <a:rPr lang="fi-FI" dirty="0" err="1"/>
              <a:t>director</a:t>
            </a:r>
            <a:endParaRPr lang="fi-FI" dirty="0"/>
          </a:p>
          <a:p>
            <a:pPr>
              <a:lnSpc>
                <a:spcPts val="2280"/>
              </a:lnSpc>
            </a:pPr>
            <a:r>
              <a:rPr lang="fi-FI" dirty="0"/>
              <a:t>National Library of Finland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5CA2C3-2585-0140-A0CC-3E1F631422C8}"/>
              </a:ext>
            </a:extLst>
          </p:cNvPr>
          <p:cNvSpPr txBox="1"/>
          <p:nvPr/>
        </p:nvSpPr>
        <p:spPr>
          <a:xfrm rot="16200000">
            <a:off x="11396033" y="5065007"/>
            <a:ext cx="140726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600" dirty="0">
                <a:solidFill>
                  <a:schemeClr val="bg2">
                    <a:lumMod val="75000"/>
                  </a:schemeClr>
                </a:solidFill>
              </a:rPr>
              <a:t>Picture: Sankai / Canva</a:t>
            </a:r>
          </a:p>
        </p:txBody>
      </p:sp>
    </p:spTree>
    <p:extLst>
      <p:ext uri="{BB962C8B-B14F-4D97-AF65-F5344CB8AC3E}">
        <p14:creationId xmlns:p14="http://schemas.microsoft.com/office/powerpoint/2010/main" val="250967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Technical </a:t>
            </a:r>
            <a:r>
              <a:rPr lang="fi-FI" dirty="0" err="1"/>
              <a:t>platform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102" y="1335087"/>
            <a:ext cx="5637906" cy="4475163"/>
          </a:xfrm>
        </p:spPr>
        <p:txBody>
          <a:bodyPr>
            <a:normAutofit fontScale="92500" lnSpcReduction="20000"/>
          </a:bodyPr>
          <a:lstStyle/>
          <a:p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All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repositories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are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run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in a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standardised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technical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infrastructure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  <a:p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The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services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are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based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on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the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open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source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DSpace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platform</a:t>
            </a:r>
            <a:endParaRPr lang="fi-FI" sz="2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Benefits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from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the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standard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DSpace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tools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interfaces</a:t>
            </a:r>
            <a:endParaRPr lang="fi-FI" sz="2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Some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local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customisations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done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as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well</a:t>
            </a:r>
            <a:endParaRPr lang="fi-FI" sz="2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The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National Library is a long-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time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member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of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the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global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DSpace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community</a:t>
            </a:r>
            <a:endParaRPr lang="fi-FI" sz="2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Involved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with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community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governance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;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provides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financial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support</a:t>
            </a:r>
            <a:endParaRPr lang="fi-FI" sz="2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/>
            <a:endParaRPr lang="fi-FI" sz="2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fi-FI" sz="2000" dirty="0"/>
          </a:p>
          <a:p>
            <a:endParaRPr lang="fi-FI" dirty="0"/>
          </a:p>
        </p:txBody>
      </p:sp>
      <p:pic>
        <p:nvPicPr>
          <p:cNvPr id="5" name="Content Placeholder 4" descr="A screenshot of the splash page of a self-archived research article at the institutional repository of Vaasa University.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62164" y="1335087"/>
            <a:ext cx="5518673" cy="46411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9732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Contents</a:t>
            </a:r>
            <a:r>
              <a:rPr lang="fi-FI" dirty="0"/>
              <a:t> and </a:t>
            </a:r>
            <a:r>
              <a:rPr lang="fi-FI" dirty="0" err="1"/>
              <a:t>usage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335087"/>
            <a:ext cx="5788512" cy="4475163"/>
          </a:xfrm>
        </p:spPr>
        <p:txBody>
          <a:bodyPr>
            <a:normAutofit fontScale="92500" lnSpcReduction="10000"/>
          </a:bodyPr>
          <a:lstStyle/>
          <a:p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More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than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0,5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million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openly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available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full-text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items</a:t>
            </a:r>
            <a:endParaRPr lang="fi-FI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/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Theses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dissertations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serial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publications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self-archived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scholarly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articles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cultural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heritage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materials</a:t>
            </a:r>
            <a:endParaRPr lang="fi-FI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The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publications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are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easy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to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find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  <a:p>
            <a:pPr lvl="1"/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Metadata is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harvested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by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the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national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Finna.fi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discovery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service</a:t>
            </a:r>
            <a:endParaRPr lang="fi-FI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/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Highly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visible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in general Internet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search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engines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as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well</a:t>
            </a:r>
            <a:endParaRPr lang="fi-FI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Many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of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the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publications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reach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a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wide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audience</a:t>
            </a:r>
            <a:endParaRPr lang="fi-FI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/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38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million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full-text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downloads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in 2021</a:t>
            </a:r>
          </a:p>
        </p:txBody>
      </p:sp>
      <p:pic>
        <p:nvPicPr>
          <p:cNvPr id="5" name="Content Placeholder 4" descr="A screenshot of the splash page of a publication at the Valto repository. The publivation is the programme ogf Prime Minister Sanna Marin's Government 10 December 2019.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59869" y="573766"/>
            <a:ext cx="5121296" cy="56890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4580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2200F-787B-430E-802C-65743CE05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OA University </a:t>
            </a:r>
            <a:r>
              <a:rPr lang="fi-FI" dirty="0" err="1"/>
              <a:t>Presses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3C922-437C-4F20-90C1-AA2D70B1F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>
                <a:hlinkClick r:id="rId2"/>
              </a:rPr>
              <a:t>Helsinki University Press</a:t>
            </a:r>
            <a:endParaRPr lang="fi-FI" dirty="0"/>
          </a:p>
          <a:p>
            <a:pPr lvl="1"/>
            <a:r>
              <a:rPr lang="en-US" dirty="0"/>
              <a:t>Fully open access University Press</a:t>
            </a:r>
            <a:endParaRPr lang="fi-FI" dirty="0"/>
          </a:p>
          <a:p>
            <a:pPr lvl="1"/>
            <a:r>
              <a:rPr lang="en-US" dirty="0"/>
              <a:t>Peer reviewed books and journals </a:t>
            </a:r>
          </a:p>
          <a:p>
            <a:pPr lvl="1"/>
            <a:r>
              <a:rPr lang="en-US" dirty="0"/>
              <a:t>All academic fields</a:t>
            </a:r>
          </a:p>
          <a:p>
            <a:r>
              <a:rPr lang="en-US" dirty="0">
                <a:hlinkClick r:id="rId3"/>
              </a:rPr>
              <a:t>Tampere University Press</a:t>
            </a:r>
            <a:endParaRPr lang="en-US" dirty="0"/>
          </a:p>
          <a:p>
            <a:pPr lvl="1"/>
            <a:r>
              <a:rPr lang="en-US" dirty="0"/>
              <a:t>Peer reviewed scholarly books</a:t>
            </a:r>
          </a:p>
          <a:p>
            <a:pPr lvl="1"/>
            <a:r>
              <a:rPr lang="en-US" dirty="0"/>
              <a:t>Social sciences, humanities, educational sciences</a:t>
            </a:r>
          </a:p>
          <a:p>
            <a:r>
              <a:rPr lang="en-US" dirty="0"/>
              <a:t>The Publishing House of The Finnish Literature Society </a:t>
            </a:r>
          </a:p>
          <a:p>
            <a:pPr lvl="1"/>
            <a:r>
              <a:rPr lang="en-US" dirty="0"/>
              <a:t>the largest publisher of arts related non-fiction in Finland</a:t>
            </a:r>
          </a:p>
          <a:p>
            <a:pPr lvl="1"/>
            <a:r>
              <a:rPr lang="en-US" dirty="0"/>
              <a:t>60 new titles/ year in the fields of folklore, ethnology, history, art, literary criticism and Finnish language research.</a:t>
            </a:r>
          </a:p>
          <a:p>
            <a:endParaRPr lang="en-US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2434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4CA044-CB3B-446F-9553-2C4391C45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89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6305C2-F52F-A287-340E-62790CC6F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/>
              <a:t>A shortcut to research-based knowledge</a:t>
            </a:r>
            <a:endParaRPr lang="en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DE9157-2636-53B4-198E-6392F8A631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35088"/>
            <a:ext cx="6805004" cy="44751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The Finna.fi search service gives you access to a wealth of Finnish open access research knowledge in a single search.</a:t>
            </a:r>
            <a:endParaRPr lang="en-US"/>
          </a:p>
          <a:p>
            <a:r>
              <a:rPr lang="en-GB"/>
              <a:t>A landing page introducing research-based material that is available directly online. </a:t>
            </a:r>
          </a:p>
          <a:p>
            <a:r>
              <a:rPr lang="en-GB"/>
              <a:t>Ready made shortcuts and search tips. </a:t>
            </a:r>
            <a:endParaRPr lang="en-FI"/>
          </a:p>
          <a:p>
            <a:endParaRPr lang="en-GB"/>
          </a:p>
        </p:txBody>
      </p:sp>
      <p:pic>
        <p:nvPicPr>
          <p:cNvPr id="13" name="Content Placeholder 12" descr="Diagram&#10;&#10;Description automatically generated">
            <a:extLst>
              <a:ext uri="{FF2B5EF4-FFF2-40B4-BE49-F238E27FC236}">
                <a16:creationId xmlns:a16="http://schemas.microsoft.com/office/drawing/2014/main" id="{911118B4-C623-2191-B779-7660B7D102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04" y="1335088"/>
            <a:ext cx="4270618" cy="4475162"/>
          </a:xfrm>
        </p:spPr>
      </p:pic>
    </p:spTree>
    <p:extLst>
      <p:ext uri="{BB962C8B-B14F-4D97-AF65-F5344CB8AC3E}">
        <p14:creationId xmlns:p14="http://schemas.microsoft.com/office/powerpoint/2010/main" val="4130243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DE9157-2636-53B4-198E-6392F8A631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35087"/>
            <a:ext cx="6369936" cy="46720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Finna is a safe place for learning. Visit the </a:t>
            </a:r>
            <a:r>
              <a:rPr lang="en-GB">
                <a:hlinkClick r:id="rId2"/>
              </a:rPr>
              <a:t>Finna Classroom</a:t>
            </a:r>
            <a:r>
              <a:rPr lang="en-GB"/>
              <a:t> where museums and archives, with teachers, have built ready-to-use teaching content.</a:t>
            </a:r>
          </a:p>
          <a:p>
            <a:r>
              <a:rPr lang="en-GB"/>
              <a:t>In </a:t>
            </a:r>
            <a:r>
              <a:rPr lang="en-GB">
                <a:hlinkClick r:id="rId3"/>
              </a:rPr>
              <a:t>open-access educational resources</a:t>
            </a:r>
            <a:r>
              <a:rPr lang="en-GB"/>
              <a:t>, you can find exercises and new ideas for all educational levels.</a:t>
            </a:r>
            <a:br>
              <a:rPr lang="en-GB"/>
            </a:b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sz="2000" i="1"/>
              <a:t>This content is only in Finnish and Swedish</a:t>
            </a:r>
            <a:endParaRPr lang="en-FI" sz="2000" i="1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07A83FC-5BE4-5D15-7D26-ECF4E23D6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/>
              <a:t>Finna Classroom</a:t>
            </a:r>
            <a:endParaRPr lang="en-FI"/>
          </a:p>
        </p:txBody>
      </p:sp>
      <p:pic>
        <p:nvPicPr>
          <p:cNvPr id="13" name="Content Placeholder 12" descr="Diagram, radar chart&#10;&#10;Description automatically generated with medium confidence">
            <a:extLst>
              <a:ext uri="{FF2B5EF4-FFF2-40B4-BE49-F238E27FC236}">
                <a16:creationId xmlns:a16="http://schemas.microsoft.com/office/drawing/2014/main" id="{26392779-3A15-7043-29D2-7D6B39CCE5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136" y="1335087"/>
            <a:ext cx="4639333" cy="4297200"/>
          </a:xfrm>
        </p:spPr>
      </p:pic>
    </p:spTree>
    <p:extLst>
      <p:ext uri="{BB962C8B-B14F-4D97-AF65-F5344CB8AC3E}">
        <p14:creationId xmlns:p14="http://schemas.microsoft.com/office/powerpoint/2010/main" val="442436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DE9157-2636-53B4-198E-6392F8A631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35087"/>
            <a:ext cx="6610422" cy="44751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A search tab for finding materials stored in the Library of Open Educational Resources.</a:t>
            </a:r>
            <a:endParaRPr lang="en-US"/>
          </a:p>
          <a:p>
            <a:r>
              <a:rPr lang="en-GB">
                <a:ea typeface="+mn-lt"/>
                <a:cs typeface="+mn-lt"/>
              </a:rPr>
              <a:t>Useful for independent competence development, studies and teaching.</a:t>
            </a:r>
          </a:p>
          <a:p>
            <a:r>
              <a:rPr lang="en-GB">
                <a:ea typeface="+mn-lt"/>
                <a:cs typeface="+mn-lt"/>
              </a:rPr>
              <a:t>Use the learning filters to filter your search results.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07A83FC-5BE4-5D15-7D26-ECF4E23D6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/>
              <a:t>Open Educational resources</a:t>
            </a:r>
            <a:endParaRPr lang="en-FI"/>
          </a:p>
        </p:txBody>
      </p:sp>
      <p:pic>
        <p:nvPicPr>
          <p:cNvPr id="15" name="Content Placeholder 14" descr="Diagram, schematic&#10;&#10;Description automatically generated">
            <a:extLst>
              <a:ext uri="{FF2B5EF4-FFF2-40B4-BE49-F238E27FC236}">
                <a16:creationId xmlns:a16="http://schemas.microsoft.com/office/drawing/2014/main" id="{A53E7896-5CBC-7214-15AF-3AE75EFCA9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622" y="1335087"/>
            <a:ext cx="4609956" cy="4475162"/>
          </a:xfrm>
        </p:spPr>
      </p:pic>
    </p:spTree>
    <p:extLst>
      <p:ext uri="{BB962C8B-B14F-4D97-AF65-F5344CB8AC3E}">
        <p14:creationId xmlns:p14="http://schemas.microsoft.com/office/powerpoint/2010/main" val="2227411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E6CFEC2-E1E0-FD41-9367-6026306089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796664"/>
            <a:ext cx="10515600" cy="792000"/>
          </a:xfrm>
        </p:spPr>
        <p:txBody>
          <a:bodyPr/>
          <a:lstStyle/>
          <a:p>
            <a:r>
              <a:rPr lang="en-FI" dirty="0">
                <a:hlinkClick r:id="rId3"/>
              </a:rPr>
              <a:t>www.nationallibrary.fi</a:t>
            </a:r>
            <a:endParaRPr lang="en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94E05AB-36F1-46D7-9AD5-CE06FCCA67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Kristiina Hormia-Poutanen</a:t>
            </a:r>
          </a:p>
          <a:p>
            <a:r>
              <a:rPr lang="fi-FI" dirty="0" err="1"/>
              <a:t>kristiina.hormia@helsinki.fi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622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740388-2CB2-492F-94B8-B7E16204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Agenda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A8433C-3D2E-4B9F-8B12-6AB12634A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1208404"/>
            <a:ext cx="10515600" cy="4464000"/>
          </a:xfrm>
        </p:spPr>
        <p:txBody>
          <a:bodyPr/>
          <a:lstStyle/>
          <a:p>
            <a:r>
              <a:rPr lang="fi-FI" dirty="0"/>
              <a:t>Open Science </a:t>
            </a:r>
            <a:r>
              <a:rPr lang="fi-FI" dirty="0" err="1"/>
              <a:t>policy</a:t>
            </a:r>
            <a:r>
              <a:rPr lang="fi-FI" dirty="0"/>
              <a:t> and </a:t>
            </a:r>
            <a:r>
              <a:rPr lang="fi-FI" dirty="0" err="1"/>
              <a:t>coordination</a:t>
            </a:r>
            <a:r>
              <a:rPr lang="fi-FI" dirty="0"/>
              <a:t> </a:t>
            </a:r>
          </a:p>
          <a:p>
            <a:r>
              <a:rPr lang="fi-FI" dirty="0" err="1"/>
              <a:t>Licensing</a:t>
            </a:r>
            <a:r>
              <a:rPr lang="fi-FI" dirty="0"/>
              <a:t> </a:t>
            </a:r>
            <a:r>
              <a:rPr lang="fi-FI" dirty="0" err="1"/>
              <a:t>enabling</a:t>
            </a:r>
            <a:r>
              <a:rPr lang="fi-FI" dirty="0"/>
              <a:t> OA publishing</a:t>
            </a:r>
          </a:p>
          <a:p>
            <a:r>
              <a:rPr lang="fi-FI" dirty="0" err="1"/>
              <a:t>Finnish</a:t>
            </a:r>
            <a:r>
              <a:rPr lang="fi-FI" dirty="0"/>
              <a:t> Scholarly </a:t>
            </a:r>
            <a:r>
              <a:rPr lang="fi-FI" dirty="0" err="1"/>
              <a:t>Journals</a:t>
            </a:r>
            <a:r>
              <a:rPr lang="fi-FI" dirty="0"/>
              <a:t> and </a:t>
            </a:r>
            <a:r>
              <a:rPr lang="fi-FI" dirty="0" err="1"/>
              <a:t>Books</a:t>
            </a:r>
            <a:r>
              <a:rPr lang="fi-FI" dirty="0"/>
              <a:t> Online</a:t>
            </a:r>
          </a:p>
          <a:p>
            <a:r>
              <a:rPr lang="fi-FI" dirty="0" err="1"/>
              <a:t>Institutional</a:t>
            </a:r>
            <a:r>
              <a:rPr lang="fi-FI" dirty="0"/>
              <a:t> </a:t>
            </a:r>
            <a:r>
              <a:rPr lang="fi-FI" dirty="0" err="1"/>
              <a:t>Repository</a:t>
            </a:r>
            <a:r>
              <a:rPr lang="fi-FI" dirty="0"/>
              <a:t> </a:t>
            </a:r>
            <a:r>
              <a:rPr lang="fi-FI" dirty="0" err="1"/>
              <a:t>service</a:t>
            </a:r>
            <a:r>
              <a:rPr lang="fi-FI" dirty="0"/>
              <a:t> </a:t>
            </a:r>
          </a:p>
          <a:p>
            <a:r>
              <a:rPr lang="fi-FI" dirty="0"/>
              <a:t>OA University </a:t>
            </a:r>
            <a:r>
              <a:rPr lang="fi-FI" dirty="0" err="1"/>
              <a:t>Presses</a:t>
            </a:r>
            <a:endParaRPr lang="fi-FI" dirty="0"/>
          </a:p>
          <a:p>
            <a:r>
              <a:rPr lang="fi-FI" dirty="0"/>
              <a:t>Access to OA </a:t>
            </a:r>
            <a:r>
              <a:rPr lang="fi-FI" dirty="0" err="1"/>
              <a:t>content</a:t>
            </a:r>
            <a:endParaRPr lang="fi-FI" dirty="0"/>
          </a:p>
          <a:p>
            <a:endParaRPr lang="fi-FI" dirty="0"/>
          </a:p>
        </p:txBody>
      </p:sp>
      <p:pic>
        <p:nvPicPr>
          <p:cNvPr id="9" name="Picture Placeholder 17">
            <a:extLst>
              <a:ext uri="{FF2B5EF4-FFF2-40B4-BE49-F238E27FC236}">
                <a16:creationId xmlns:a16="http://schemas.microsoft.com/office/drawing/2014/main" id="{21EDBA30-1C04-DE43-A39A-F7588A6D0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20883"/>
            <a:ext cx="12192000" cy="14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54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National coordination of Open Science in Finland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7048"/>
            <a:ext cx="6769100" cy="4548185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National coordination of Open Science in </a:t>
            </a:r>
            <a:r>
              <a:rPr lang="en-GB">
                <a:latin typeface="Segoe UI Semilight" panose="020B0402040204020203" pitchFamily="34" charset="0"/>
                <a:cs typeface="Segoe UI Semilight" panose="020B0402040204020203" pitchFamily="34" charset="0"/>
              </a:rPr>
              <a:t>Finland is l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ed by the Federation of Finnish Learned Societies 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since 2018 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Roles</a:t>
            </a:r>
          </a:p>
          <a:p>
            <a:pPr lvl="1"/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Research organisations are responsible for OS activities within their organisations</a:t>
            </a:r>
          </a:p>
          <a:p>
            <a:pPr lvl="1"/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Research funding organisations require OA</a:t>
            </a:r>
          </a:p>
          <a:p>
            <a:r>
              <a:rPr lang="en-US" dirty="0">
                <a:hlinkClick r:id="rId3"/>
              </a:rPr>
              <a:t>Declaration for Open Science and Research 2020-2025</a:t>
            </a:r>
            <a:endParaRPr lang="en-US" dirty="0"/>
          </a:p>
          <a:p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Policies and recommendations</a:t>
            </a:r>
          </a:p>
          <a:p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See more: 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4"/>
              </a:rPr>
              <a:t>https://avointiede.fi/en</a:t>
            </a:r>
            <a:endParaRPr lang="en-GB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/>
            <a:endParaRPr lang="en-GB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/>
            <a:endParaRPr lang="en-GB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C7EB6A-1644-1448-A747-CAFEA3E62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9600" y="1422068"/>
            <a:ext cx="3416300" cy="4463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CE1B16-B46F-AD43-B042-C8EB52A543E1}"/>
              </a:ext>
            </a:extLst>
          </p:cNvPr>
          <p:cNvSpPr txBox="1"/>
          <p:nvPr/>
        </p:nvSpPr>
        <p:spPr>
          <a:xfrm rot="16200000">
            <a:off x="11008659" y="5167086"/>
            <a:ext cx="140726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600" dirty="0">
                <a:solidFill>
                  <a:schemeClr val="bg2">
                    <a:lumMod val="75000"/>
                  </a:schemeClr>
                </a:solidFill>
              </a:rPr>
              <a:t>Picture: Unsplash</a:t>
            </a:r>
          </a:p>
        </p:txBody>
      </p:sp>
    </p:spTree>
    <p:extLst>
      <p:ext uri="{BB962C8B-B14F-4D97-AF65-F5344CB8AC3E}">
        <p14:creationId xmlns:p14="http://schemas.microsoft.com/office/powerpoint/2010/main" val="107839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dirty="0"/>
            </a:br>
            <a:br>
              <a:rPr lang="fi-FI" dirty="0"/>
            </a:br>
            <a:r>
              <a:rPr lang="fi-FI" dirty="0" err="1"/>
              <a:t>Licensing</a:t>
            </a:r>
            <a:r>
              <a:rPr lang="fi-FI" dirty="0"/>
              <a:t> </a:t>
            </a:r>
            <a:r>
              <a:rPr lang="fi-FI" dirty="0" err="1"/>
              <a:t>enabling</a:t>
            </a:r>
            <a:r>
              <a:rPr lang="fi-FI" dirty="0"/>
              <a:t> OA publishing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337049"/>
            <a:ext cx="8768787" cy="4464000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FinELib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consortium of Finnish universities, research institutions and public libraries.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FinELib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promotes availability of e-resources and open access publishing.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Most of the </a:t>
            </a:r>
            <a:r>
              <a:rPr lang="en-US" sz="2400" u="sng" dirty="0" err="1">
                <a:latin typeface="Segoe UI Semilight" panose="020B0402040204020203" pitchFamily="34" charset="0"/>
                <a:cs typeface="Segoe UI Semilight" panose="020B04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FinELib’s</a:t>
            </a:r>
            <a:r>
              <a:rPr lang="en-US" sz="2400" u="sng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agreements</a:t>
            </a:r>
            <a:r>
              <a:rPr lang="en-US" sz="2400" u="sng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 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with major scholarly publishers have since 2017 allowed authors to publish their research OA at no additional cost to them or with discounted APC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consortium service unit operates at the National Library of Finland NLF.</a:t>
            </a:r>
            <a:endParaRPr lang="fi-FI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" name="Picture 4" descr="FinELib">
            <a:extLst>
              <a:ext uri="{FF2B5EF4-FFF2-40B4-BE49-F238E27FC236}">
                <a16:creationId xmlns:a16="http://schemas.microsoft.com/office/drawing/2014/main" id="{D9547476-D825-A646-B69C-1D90E2D84B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763" y="1695866"/>
            <a:ext cx="1656426" cy="31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34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C950D392-8A0C-4657-8480-B7B050401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85" y="0"/>
            <a:ext cx="12192411" cy="607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83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E9766-CF40-1240-B7BE-1A852B40F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Journal.fi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8825B-496C-4B4F-8340-29F80312D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platform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Finnish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online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journals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maintained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by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the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Federation of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Finnish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Learned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Societies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since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2017</a:t>
            </a:r>
          </a:p>
          <a:p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120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Finnish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scholarly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journals</a:t>
            </a:r>
            <a:endParaRPr lang="fi-FI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Mostly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small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journals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published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by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member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societies</a:t>
            </a:r>
            <a:endParaRPr lang="fi-FI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Based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on Open Journal Systems 3 (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https://pkp.sfu.ca/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  <a:p>
            <a:pPr lvl="1"/>
            <a:r>
              <a:rPr lang="fi-FI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</a:t>
            </a:r>
            <a:r>
              <a:rPr lang="fi-FI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platform</a:t>
            </a:r>
            <a:r>
              <a:rPr lang="fi-FI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publishing </a:t>
            </a:r>
            <a:r>
              <a:rPr lang="fi-FI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journal</a:t>
            </a:r>
            <a:r>
              <a:rPr lang="fi-FI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articles</a:t>
            </a:r>
            <a:r>
              <a:rPr lang="fi-FI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  <a:p>
            <a:pPr lvl="1"/>
            <a:r>
              <a:rPr lang="fi-FI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</a:t>
            </a:r>
            <a:r>
              <a:rPr lang="fi-FI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tool</a:t>
            </a:r>
            <a:r>
              <a:rPr lang="fi-FI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editorial </a:t>
            </a:r>
            <a:r>
              <a:rPr lang="fi-FI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work</a:t>
            </a:r>
            <a:r>
              <a:rPr lang="fi-FI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- </a:t>
            </a:r>
            <a:r>
              <a:rPr lang="fi-FI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around</a:t>
            </a:r>
            <a:r>
              <a:rPr lang="fi-FI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30-40% of </a:t>
            </a:r>
            <a:r>
              <a:rPr lang="fi-FI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journals</a:t>
            </a:r>
            <a:r>
              <a:rPr lang="fi-FI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use</a:t>
            </a:r>
            <a:r>
              <a:rPr lang="fi-FI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the</a:t>
            </a:r>
            <a:r>
              <a:rPr lang="fi-FI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editorial </a:t>
            </a:r>
            <a:r>
              <a:rPr lang="fi-FI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workflow</a:t>
            </a:r>
            <a:br>
              <a:rPr lang="fi-FI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endParaRPr lang="fi-FI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fi-FI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See</a:t>
            </a:r>
            <a:r>
              <a:rPr lang="fi-FI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more</a:t>
            </a:r>
            <a:r>
              <a:rPr lang="fi-FI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  <a:r>
              <a:rPr lang="fi-FI" dirty="0">
                <a:hlinkClick r:id="rId3"/>
              </a:rPr>
              <a:t>https://journal.fi</a:t>
            </a:r>
            <a:endParaRPr lang="fi-FI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48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E9766-CF40-1240-B7BE-1A852B40F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Journal.fi - </a:t>
            </a:r>
            <a:r>
              <a:rPr lang="fi-FI" dirty="0" err="1"/>
              <a:t>policies</a:t>
            </a:r>
            <a:r>
              <a:rPr lang="fi-FI" dirty="0"/>
              <a:t> and </a:t>
            </a:r>
            <a:r>
              <a:rPr lang="fi-FI" dirty="0" err="1"/>
              <a:t>support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8825B-496C-4B4F-8340-29F80312D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Allows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12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month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embargoes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most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journals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are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open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access</a:t>
            </a:r>
            <a:endParaRPr lang="fi-FI" sz="2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Support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includes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</a:t>
            </a:r>
          </a:p>
          <a:p>
            <a:pPr lvl="1"/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shared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platform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system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upgrades</a:t>
            </a:r>
            <a:endParaRPr lang="fi-FI" sz="2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/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Coding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services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(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has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to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benefit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all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publishers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  <a:p>
            <a:pPr lvl="1"/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Online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technical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support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(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mostly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OJS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questions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  <a:p>
            <a:pPr lvl="1"/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Workshops</a:t>
            </a:r>
            <a:endParaRPr lang="fi-FI" sz="2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/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Written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guides</a:t>
            </a:r>
            <a:endParaRPr lang="fi-FI" sz="2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/>
            <a:endParaRPr lang="fi-FI" sz="2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3776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2422A-8AE0-9B42-8503-B330EAD71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Edition.fi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84CB6-B5AA-2F44-909B-BF309DD2F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5" y="1280487"/>
            <a:ext cx="10794476" cy="4856361"/>
          </a:xfrm>
        </p:spPr>
        <p:txBody>
          <a:bodyPr>
            <a:normAutofit lnSpcReduction="10000"/>
          </a:bodyPr>
          <a:lstStyle/>
          <a:p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Journal.fi for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books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based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on Open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Monograph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Press</a:t>
            </a:r>
          </a:p>
          <a:p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very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open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policy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no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immediate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OA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demand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publishers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but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all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books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added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have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to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be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free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to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read</a:t>
            </a:r>
            <a:endParaRPr lang="fi-FI" sz="2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/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No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technical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support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paywalls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  <a:p>
            <a:pPr lvl="1"/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No option for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adding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just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the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metadata of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books</a:t>
            </a:r>
            <a:endParaRPr lang="fi-FI" sz="2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/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Publishers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can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sell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their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books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if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also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available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in OA</a:t>
            </a:r>
          </a:p>
          <a:p>
            <a:pPr lvl="1"/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Policy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will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be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re-evaluated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when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Plan S for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books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ready</a:t>
            </a:r>
            <a:endParaRPr lang="fi-FI" sz="2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Support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includes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similar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things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than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journal.fi</a:t>
            </a:r>
          </a:p>
          <a:p>
            <a:pPr lvl="1"/>
            <a:endParaRPr lang="fi-FI" sz="2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It´s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hoped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to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attract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also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bigger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publishers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to release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older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monographs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edited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volumes</a:t>
            </a:r>
            <a:endParaRPr lang="fi-FI" sz="2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5546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740388-2CB2-492F-94B8-B7E16204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Repository</a:t>
            </a:r>
            <a:r>
              <a:rPr lang="fi-FI" dirty="0"/>
              <a:t> </a:t>
            </a:r>
            <a:r>
              <a:rPr lang="fi-FI" dirty="0" err="1"/>
              <a:t>services</a:t>
            </a:r>
            <a:r>
              <a:rPr lang="fi-FI" dirty="0"/>
              <a:t> at </a:t>
            </a:r>
            <a:r>
              <a:rPr lang="fi-FI" dirty="0" err="1"/>
              <a:t>the</a:t>
            </a:r>
            <a:r>
              <a:rPr lang="fi-FI" dirty="0"/>
              <a:t> National Library of Finland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A8433C-3D2E-4B9F-8B12-6AB12634A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95" y="1517163"/>
            <a:ext cx="6175788" cy="4507454"/>
          </a:xfrm>
        </p:spPr>
        <p:txBody>
          <a:bodyPr>
            <a:normAutofit fontScale="92500" lnSpcReduction="20000"/>
          </a:bodyPr>
          <a:lstStyle/>
          <a:p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The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National Library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provides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hosted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repository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services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48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Finnish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organisations</a:t>
            </a:r>
            <a:endParaRPr lang="fi-FI" sz="2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/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Each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client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pays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a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fixed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annual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service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fee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which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covers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the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costs</a:t>
            </a:r>
            <a:endParaRPr lang="fi-FI" sz="2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/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Clients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include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universities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universities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of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applied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sciences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state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research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institutes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other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governmental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organisations</a:t>
            </a:r>
            <a:endParaRPr lang="fi-FI" sz="2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Division of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responsibilities</a:t>
            </a:r>
            <a:endParaRPr lang="fi-FI" sz="2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/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The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National Library is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responsible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the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technical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platform</a:t>
            </a:r>
            <a:endParaRPr lang="fi-FI" sz="2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/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Each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client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organisation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administers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its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own</a:t>
            </a:r>
            <a:r>
              <a:rPr lang="fi-FI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collections</a:t>
            </a:r>
            <a:endParaRPr lang="fi-FI" sz="2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/>
            <a:endParaRPr lang="fi-FI" sz="2000" dirty="0"/>
          </a:p>
        </p:txBody>
      </p:sp>
      <p:pic>
        <p:nvPicPr>
          <p:cNvPr id="6" name="Picture 5" descr="The front page of Theseus, a shared repository for 24 Finnish universities of applied sciences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925" y="1373945"/>
            <a:ext cx="5167256" cy="44311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846642"/>
      </p:ext>
    </p:extLst>
  </p:cSld>
  <p:clrMapOvr>
    <a:masterClrMapping/>
  </p:clrMapOvr>
</p:sld>
</file>

<file path=ppt/theme/theme1.xml><?xml version="1.0" encoding="utf-8"?>
<a:theme xmlns:a="http://schemas.openxmlformats.org/drawingml/2006/main" name="Sisältödiat">
  <a:themeElements>
    <a:clrScheme name="KK 2021">
      <a:dk1>
        <a:sysClr val="windowText" lastClr="000000"/>
      </a:dk1>
      <a:lt1>
        <a:sysClr val="window" lastClr="FFFFFF"/>
      </a:lt1>
      <a:dk2>
        <a:srgbClr val="002855"/>
      </a:dk2>
      <a:lt2>
        <a:srgbClr val="E7E6E6"/>
      </a:lt2>
      <a:accent1>
        <a:srgbClr val="002855"/>
      </a:accent1>
      <a:accent2>
        <a:srgbClr val="957E55"/>
      </a:accent2>
      <a:accent3>
        <a:srgbClr val="9A3324"/>
      </a:accent3>
      <a:accent4>
        <a:srgbClr val="7C878E"/>
      </a:accent4>
      <a:accent5>
        <a:srgbClr val="4298BF"/>
      </a:accent5>
      <a:accent6>
        <a:srgbClr val="FBD872"/>
      </a:accent6>
      <a:hlink>
        <a:srgbClr val="0563C1"/>
      </a:hlink>
      <a:folHlink>
        <a:srgbClr val="954F72"/>
      </a:folHlink>
    </a:clrScheme>
    <a:fontScheme name="KK Segoe UI">
      <a:majorFont>
        <a:latin typeface="Segoe UI Semibold"/>
        <a:ea typeface=""/>
        <a:cs typeface="Segoe UI"/>
      </a:majorFont>
      <a:minorFont>
        <a:latin typeface="Segoe UI"/>
        <a:ea typeface=""/>
        <a:cs typeface="Segoe U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K 2021" id="{EE57D151-A765-455E-A700-0F3FB1E919AE}" vid="{72D4B140-9DFE-4193-90CA-424EE830DF7A}"/>
    </a:ext>
  </a:extLst>
</a:theme>
</file>

<file path=ppt/theme/theme2.xml><?xml version="1.0" encoding="utf-8"?>
<a:theme xmlns:a="http://schemas.openxmlformats.org/drawingml/2006/main" name="Vaaleat otsikkodiat">
  <a:themeElements>
    <a:clrScheme name="KK 2021">
      <a:dk1>
        <a:sysClr val="windowText" lastClr="000000"/>
      </a:dk1>
      <a:lt1>
        <a:sysClr val="window" lastClr="FFFFFF"/>
      </a:lt1>
      <a:dk2>
        <a:srgbClr val="002855"/>
      </a:dk2>
      <a:lt2>
        <a:srgbClr val="E7E6E6"/>
      </a:lt2>
      <a:accent1>
        <a:srgbClr val="002855"/>
      </a:accent1>
      <a:accent2>
        <a:srgbClr val="957E55"/>
      </a:accent2>
      <a:accent3>
        <a:srgbClr val="9A3324"/>
      </a:accent3>
      <a:accent4>
        <a:srgbClr val="7C878E"/>
      </a:accent4>
      <a:accent5>
        <a:srgbClr val="4298BF"/>
      </a:accent5>
      <a:accent6>
        <a:srgbClr val="FBD872"/>
      </a:accent6>
      <a:hlink>
        <a:srgbClr val="0563C1"/>
      </a:hlink>
      <a:folHlink>
        <a:srgbClr val="954F72"/>
      </a:folHlink>
    </a:clrScheme>
    <a:fontScheme name="KK Segoe UI">
      <a:majorFont>
        <a:latin typeface="Segoe UI Semibold"/>
        <a:ea typeface=""/>
        <a:cs typeface="Segoe UI"/>
      </a:majorFont>
      <a:minorFont>
        <a:latin typeface="Segoe UI"/>
        <a:ea typeface=""/>
        <a:cs typeface="Segoe U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K 2021" id="{EE57D151-A765-455E-A700-0F3FB1E919AE}" vid="{E25D211B-2ED6-439F-9F28-3E6A40CA4E30}"/>
    </a:ext>
  </a:extLst>
</a:theme>
</file>

<file path=ppt/theme/theme3.xml><?xml version="1.0" encoding="utf-8"?>
<a:theme xmlns:a="http://schemas.openxmlformats.org/drawingml/2006/main" name="Kuvalliset otsikkodiat">
  <a:themeElements>
    <a:clrScheme name="KK 2021">
      <a:dk1>
        <a:sysClr val="windowText" lastClr="000000"/>
      </a:dk1>
      <a:lt1>
        <a:sysClr val="window" lastClr="FFFFFF"/>
      </a:lt1>
      <a:dk2>
        <a:srgbClr val="002855"/>
      </a:dk2>
      <a:lt2>
        <a:srgbClr val="E7E6E6"/>
      </a:lt2>
      <a:accent1>
        <a:srgbClr val="002855"/>
      </a:accent1>
      <a:accent2>
        <a:srgbClr val="957E55"/>
      </a:accent2>
      <a:accent3>
        <a:srgbClr val="9A3324"/>
      </a:accent3>
      <a:accent4>
        <a:srgbClr val="7C878E"/>
      </a:accent4>
      <a:accent5>
        <a:srgbClr val="4298BF"/>
      </a:accent5>
      <a:accent6>
        <a:srgbClr val="FBD872"/>
      </a:accent6>
      <a:hlink>
        <a:srgbClr val="0563C1"/>
      </a:hlink>
      <a:folHlink>
        <a:srgbClr val="954F72"/>
      </a:folHlink>
    </a:clrScheme>
    <a:fontScheme name="KK Segoe UI">
      <a:majorFont>
        <a:latin typeface="Segoe UI Semibold"/>
        <a:ea typeface=""/>
        <a:cs typeface="Segoe UI"/>
      </a:majorFont>
      <a:minorFont>
        <a:latin typeface="Segoe UI"/>
        <a:ea typeface=""/>
        <a:cs typeface="Segoe U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K 2021" id="{EE57D151-A765-455E-A700-0F3FB1E919AE}" vid="{E25D211B-2ED6-439F-9F28-3E6A40CA4E30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2303</TotalTime>
  <Words>822</Words>
  <Application>Microsoft Office PowerPoint</Application>
  <PresentationFormat>Widescreen</PresentationFormat>
  <Paragraphs>109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Segoe UI</vt:lpstr>
      <vt:lpstr>Segoe UI Semibold</vt:lpstr>
      <vt:lpstr>Segoe UI Semilight</vt:lpstr>
      <vt:lpstr>Wingdings</vt:lpstr>
      <vt:lpstr>Sisältödiat</vt:lpstr>
      <vt:lpstr>Vaaleat otsikkodiat</vt:lpstr>
      <vt:lpstr>Kuvalliset otsikkodiat</vt:lpstr>
      <vt:lpstr>Open Access Infrastructures in Finland  </vt:lpstr>
      <vt:lpstr>Agenda</vt:lpstr>
      <vt:lpstr>National coordination of Open Science in Finland</vt:lpstr>
      <vt:lpstr>  Licensing enabling OA publishing  </vt:lpstr>
      <vt:lpstr>PowerPoint Presentation</vt:lpstr>
      <vt:lpstr>Journal.fi</vt:lpstr>
      <vt:lpstr>Journal.fi - policies and support</vt:lpstr>
      <vt:lpstr>Edition.fi</vt:lpstr>
      <vt:lpstr>Repository services at the National Library of Finland</vt:lpstr>
      <vt:lpstr>Technical platform</vt:lpstr>
      <vt:lpstr>Contents and usage</vt:lpstr>
      <vt:lpstr>OA University Presses</vt:lpstr>
      <vt:lpstr>PowerPoint Presentation</vt:lpstr>
      <vt:lpstr>A shortcut to research-based knowledge</vt:lpstr>
      <vt:lpstr>Finna Classroom</vt:lpstr>
      <vt:lpstr>Open Educational resources</vt:lpstr>
      <vt:lpstr>www.nationallibrary.fi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Oja, Marko L K</dc:creator>
  <cp:lastModifiedBy>Hormia-Poutanen, Kristiina</cp:lastModifiedBy>
  <cp:revision>126</cp:revision>
  <dcterms:created xsi:type="dcterms:W3CDTF">2020-11-09T08:45:19Z</dcterms:created>
  <dcterms:modified xsi:type="dcterms:W3CDTF">2022-05-30T16:53:03Z</dcterms:modified>
</cp:coreProperties>
</file>